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0" r:id="rId1"/>
  </p:sldMasterIdLst>
  <p:notesMasterIdLst>
    <p:notesMasterId r:id="rId10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</p:sldIdLst>
  <p:sldSz cx="9144000" cy="5143500" type="screen16x9"/>
  <p:notesSz cx="6858000" cy="9144000"/>
  <p:embeddedFontLst>
    <p:embeddedFont>
      <p:font typeface="Lato" panose="020B0600000101010101" charset="0"/>
      <p:regular r:id="rId11"/>
      <p:bold r:id="rId12"/>
      <p:italic r:id="rId13"/>
      <p:boldItalic r:id="rId14"/>
    </p:embeddedFont>
    <p:embeddedFont>
      <p:font typeface="Raleway" panose="020B0600000101010101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60">
          <p15:clr>
            <a:srgbClr val="9AA0A6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4A8855A-C6EA-4F2E-BDF2-45BCC990FA3C}">
  <a:tblStyle styleId="{94A8855A-C6EA-4F2E-BDF2-45BCC990FA3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6" d="100"/>
          <a:sy n="96" d="100"/>
        </p:scale>
        <p:origin x="816" y="90"/>
      </p:cViewPr>
      <p:guideLst>
        <p:guide orient="horz" pos="3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593ea4ec01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593ea4ec01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5b2814f08e_0_9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5b2814f08e_0_9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g5b2814f08e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7" name="Google Shape;167;g5b2814f08e_0_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g5b2814f08e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4" name="Google Shape;174;g5b2814f08e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5b2814f08e_0_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5b2814f08e_0_5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5b2814f08e_0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5b2814f08e_0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5b2814f08e_0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5b2814f08e_0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5b2814f08e_0_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5b2814f08e_0_6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3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" name="Google Shape;18;p3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Google Shape;22;p4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3" name="Google Shape;23;p4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4" name="Google Shape;24;p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Google Shape;29;p5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0" name="Google Shape;30;p5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1" name="Google Shape;31;p5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2" name="Google Shape;32;p5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5"/>
          <p:cNvSpPr txBox="1">
            <a:spLocks noGrp="1"/>
          </p:cNvSpPr>
          <p:nvPr>
            <p:ph type="body" idx="1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2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5" name="Google Shape;45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3740025" y="125"/>
            <a:ext cx="54039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33066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subTitle" idx="1"/>
          </p:nvPr>
        </p:nvSpPr>
        <p:spPr>
          <a:xfrm>
            <a:off x="265500" y="2735373"/>
            <a:ext cx="33066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2"/>
          </p:nvPr>
        </p:nvSpPr>
        <p:spPr>
          <a:xfrm>
            <a:off x="4060600" y="366375"/>
            <a:ext cx="4869600" cy="439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5" name="Google Shape;55;p10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6" name="Google Shape;56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0" name="Google Shape;60;p11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1" name="Google Shape;61;p11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2" name="Google Shape;62;p11"/>
          <p:cNvSpPr txBox="1">
            <a:spLocks noGrp="1"/>
          </p:cNvSpPr>
          <p:nvPr>
            <p:ph type="title" hasCustomPrompt="1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3" name="Google Shape;63;p11"/>
          <p:cNvSpPr txBox="1">
            <a:spLocks noGrp="1"/>
          </p:cNvSpPr>
          <p:nvPr>
            <p:ph type="body" idx="1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wiss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Lato"/>
              <a:buChar char="■"/>
              <a:defRPr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11" Type="http://schemas.openxmlformats.org/officeDocument/2006/relationships/image" Target="../media/image9.jpg"/><Relationship Id="rId5" Type="http://schemas.openxmlformats.org/officeDocument/2006/relationships/image" Target="../media/image3.jp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8"/>
          <p:cNvSpPr txBox="1">
            <a:spLocks noGrp="1"/>
          </p:cNvSpPr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본선 행사 안내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9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33066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예선 결과</a:t>
            </a:r>
            <a:endParaRPr sz="4800"/>
          </a:p>
        </p:txBody>
      </p:sp>
      <p:sp>
        <p:nvSpPr>
          <p:cNvPr id="163" name="Google Shape;163;p29"/>
          <p:cNvSpPr txBox="1">
            <a:spLocks noGrp="1"/>
          </p:cNvSpPr>
          <p:nvPr>
            <p:ph type="subTitle" idx="1"/>
          </p:nvPr>
        </p:nvSpPr>
        <p:spPr>
          <a:xfrm>
            <a:off x="265500" y="2735373"/>
            <a:ext cx="33066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</p:txBody>
      </p:sp>
      <p:sp>
        <p:nvSpPr>
          <p:cNvPr id="164" name="Google Shape;164;p29"/>
          <p:cNvSpPr txBox="1">
            <a:spLocks noGrp="1"/>
          </p:cNvSpPr>
          <p:nvPr>
            <p:ph type="body" idx="2"/>
          </p:nvPr>
        </p:nvSpPr>
        <p:spPr>
          <a:xfrm>
            <a:off x="3796775" y="361300"/>
            <a:ext cx="5262000" cy="457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총 47개팀 예선 참가</a:t>
            </a:r>
            <a:endParaRPr sz="2400" b="1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5월 13일 ~ 5월 24일</a:t>
            </a:r>
            <a:endParaRPr sz="1800"/>
          </a:p>
          <a:p>
            <a:pPr marL="457200" lvl="0" indent="-3810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25개팀 본선 진출</a:t>
            </a:r>
            <a:endParaRPr sz="2400" b="1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서울: 5개팀</a:t>
            </a:r>
            <a:endParaRPr sz="1800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대전, 세종: 10개팀</a:t>
            </a:r>
            <a:endParaRPr sz="1800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부산: 7개팀</a:t>
            </a:r>
            <a:endParaRPr sz="1800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대구, 강원, 경남: 각 1개팀</a:t>
            </a:r>
            <a:endParaRPr sz="1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30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33066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본선 안내</a:t>
            </a:r>
            <a:endParaRPr sz="4800"/>
          </a:p>
        </p:txBody>
      </p:sp>
      <p:sp>
        <p:nvSpPr>
          <p:cNvPr id="170" name="Google Shape;170;p30"/>
          <p:cNvSpPr txBox="1">
            <a:spLocks noGrp="1"/>
          </p:cNvSpPr>
          <p:nvPr>
            <p:ph type="subTitle" idx="1"/>
          </p:nvPr>
        </p:nvSpPr>
        <p:spPr>
          <a:xfrm>
            <a:off x="0" y="2735375"/>
            <a:ext cx="37113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2개조로 나뉘어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Arial"/>
              <a:buNone/>
            </a:pPr>
            <a:r>
              <a:rPr lang="en" sz="1800">
                <a:solidFill>
                  <a:schemeClr val="dk1"/>
                </a:solidFill>
              </a:rPr>
              <a:t>포스터 발표 및 결과물 시연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@ 엔디컷빌딩 로비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71" name="Google Shape;171;p30"/>
          <p:cNvSpPr txBox="1">
            <a:spLocks noGrp="1"/>
          </p:cNvSpPr>
          <p:nvPr>
            <p:ph type="body" idx="2"/>
          </p:nvPr>
        </p:nvSpPr>
        <p:spPr>
          <a:xfrm>
            <a:off x="3821200" y="244925"/>
            <a:ext cx="5237400" cy="469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810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본선 당일 일정 (7월13일)</a:t>
            </a:r>
            <a:endParaRPr sz="2400" b="1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09:30~10:00 1조 준비</a:t>
            </a:r>
            <a:endParaRPr sz="1800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○"/>
            </a:pPr>
            <a:r>
              <a:rPr lang="en" sz="1800" b="1">
                <a:solidFill>
                  <a:srgbClr val="FFFFFF"/>
                </a:solidFill>
              </a:rPr>
              <a:t>10:00~12:00 1조 발표, 시연</a:t>
            </a:r>
            <a:endParaRPr sz="1800" b="1">
              <a:solidFill>
                <a:srgbClr val="FFFFFF"/>
              </a:solidFill>
            </a:endParaRPr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12:00~13:00 점심식사, 2조 준비</a:t>
            </a:r>
            <a:endParaRPr sz="1800"/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○"/>
            </a:pPr>
            <a:r>
              <a:rPr lang="en" sz="1800" b="1">
                <a:solidFill>
                  <a:srgbClr val="FFFFFF"/>
                </a:solidFill>
              </a:rPr>
              <a:t>13:00~15:00 2조 발표, 시연</a:t>
            </a:r>
            <a:endParaRPr sz="1800" b="1">
              <a:solidFill>
                <a:srgbClr val="FFFFFF"/>
              </a:solidFill>
            </a:endParaRPr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○"/>
            </a:pPr>
            <a:r>
              <a:rPr lang="en" sz="1800">
                <a:solidFill>
                  <a:srgbClr val="FFFFFF"/>
                </a:solidFill>
              </a:rPr>
              <a:t>13.00~16.00 XR, DRONE 체험행사</a:t>
            </a:r>
            <a:endParaRPr sz="1800">
              <a:solidFill>
                <a:srgbClr val="FFFFFF"/>
              </a:solidFill>
            </a:endParaRPr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○"/>
            </a:pPr>
            <a:r>
              <a:rPr lang="en" sz="1800">
                <a:solidFill>
                  <a:srgbClr val="FFFFFF"/>
                </a:solidFill>
              </a:rPr>
              <a:t>16:00~16:30 심사결과발표</a:t>
            </a:r>
            <a:endParaRPr sz="1800">
              <a:solidFill>
                <a:srgbClr val="FFFFFF"/>
              </a:solidFill>
            </a:endParaRPr>
          </a:p>
          <a:p>
            <a:pPr marL="914400" lvl="1" indent="-342900" algn="l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Char char="○"/>
            </a:pPr>
            <a:r>
              <a:rPr lang="en" sz="1800">
                <a:solidFill>
                  <a:srgbClr val="FFFFFF"/>
                </a:solidFill>
              </a:rPr>
              <a:t>17:00 대전역, 터미널 방향 셔틀 운행</a:t>
            </a:r>
            <a:endParaRPr sz="18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1"/>
          <p:cNvSpPr txBox="1">
            <a:spLocks noGrp="1"/>
          </p:cNvSpPr>
          <p:nvPr>
            <p:ph type="title"/>
          </p:nvPr>
        </p:nvSpPr>
        <p:spPr>
          <a:xfrm>
            <a:off x="146500" y="1397350"/>
            <a:ext cx="34917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본선 조편성</a:t>
            </a:r>
            <a:endParaRPr sz="4800"/>
          </a:p>
        </p:txBody>
      </p:sp>
      <p:sp>
        <p:nvSpPr>
          <p:cNvPr id="177" name="Google Shape;177;p31"/>
          <p:cNvSpPr txBox="1">
            <a:spLocks noGrp="1"/>
          </p:cNvSpPr>
          <p:nvPr>
            <p:ph type="subTitle" idx="1"/>
          </p:nvPr>
        </p:nvSpPr>
        <p:spPr>
          <a:xfrm>
            <a:off x="265500" y="2735373"/>
            <a:ext cx="33066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1조: 대구, 대전, 세종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2조: 서울, 부산, 철원, 통영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78" name="Google Shape;178;p31"/>
          <p:cNvSpPr txBox="1">
            <a:spLocks noGrp="1"/>
          </p:cNvSpPr>
          <p:nvPr>
            <p:ph type="body" idx="2"/>
          </p:nvPr>
        </p:nvSpPr>
        <p:spPr>
          <a:xfrm>
            <a:off x="3821200" y="92525"/>
            <a:ext cx="5237400" cy="5051100"/>
          </a:xfrm>
          <a:prstGeom prst="rect">
            <a:avLst/>
          </a:prstGeom>
          <a:ln w="952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1조 (10시~12시 발표)</a:t>
            </a:r>
            <a:endParaRPr sz="2400" b="1"/>
          </a:p>
          <a:p>
            <a:pPr marL="457200" lvl="0" indent="-3810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400"/>
              <a:buChar char="●"/>
            </a:pPr>
            <a:endParaRPr sz="2400" b="1"/>
          </a:p>
          <a:p>
            <a:pPr marL="28575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200"/>
          </a:p>
          <a:p>
            <a:pPr marL="28575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28575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000"/>
          </a:p>
          <a:p>
            <a:pPr marL="28575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  <a:p>
            <a:pPr marL="457200" lvl="0" indent="-381000" algn="l" rtl="0">
              <a:lnSpc>
                <a:spcPct val="115000"/>
              </a:lnSpc>
              <a:spcBef>
                <a:spcPts val="1000"/>
              </a:spcBef>
              <a:spcAft>
                <a:spcPts val="1000"/>
              </a:spcAft>
              <a:buSzPts val="2400"/>
              <a:buChar char="●"/>
            </a:pPr>
            <a:r>
              <a:rPr lang="en" sz="2400" b="1"/>
              <a:t>2조 (13시~15시 발표)</a:t>
            </a:r>
            <a:endParaRPr sz="2400"/>
          </a:p>
        </p:txBody>
      </p:sp>
      <p:graphicFrame>
        <p:nvGraphicFramePr>
          <p:cNvPr id="179" name="Google Shape;179;p31"/>
          <p:cNvGraphicFramePr/>
          <p:nvPr/>
        </p:nvGraphicFramePr>
        <p:xfrm>
          <a:off x="3980175" y="587850"/>
          <a:ext cx="4950200" cy="2011500"/>
        </p:xfrm>
        <a:graphic>
          <a:graphicData uri="http://schemas.openxmlformats.org/drawingml/2006/table">
            <a:tbl>
              <a:tblPr>
                <a:noFill/>
                <a:tableStyleId>{94A8855A-C6EA-4F2E-BDF2-45BCC990FA3C}</a:tableStyleId>
              </a:tblPr>
              <a:tblGrid>
                <a:gridCol w="2475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5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00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2"/>
                          </a:solidFill>
                        </a:rPr>
                        <a:t>대구가톨릭대 부속 무학고 크레아토르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동아마이스터고, 로보틱스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00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가오고, 3DA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유성고, 5G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00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구봉고, 프로그래민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중일고, PRETZEL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00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남대전고, IP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충남고, ANN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00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남대전고, 다윈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세종 성남고, TMI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00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대전 대덕SW마이스터고 INFO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>
                        <a:solidFill>
                          <a:schemeClr val="dk2"/>
                        </a:solidFill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80" name="Google Shape;180;p31"/>
          <p:cNvGraphicFramePr/>
          <p:nvPr/>
        </p:nvGraphicFramePr>
        <p:xfrm>
          <a:off x="3964800" y="3056850"/>
          <a:ext cx="4950200" cy="2011500"/>
        </p:xfrm>
        <a:graphic>
          <a:graphicData uri="http://schemas.openxmlformats.org/drawingml/2006/table">
            <a:tbl>
              <a:tblPr>
                <a:noFill/>
                <a:tableStyleId>{94A8855A-C6EA-4F2E-BDF2-45BCC990FA3C}</a:tableStyleId>
              </a:tblPr>
              <a:tblGrid>
                <a:gridCol w="24751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5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363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부산 경일고, WhoAmI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2"/>
                          </a:solidFill>
                        </a:rPr>
                        <a:t>부산 진여고, IXE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363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부산 동래고, DHASC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서울 대성고, 셈틀을괴다 3개팀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63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부산 동래고, 게임제작프로그래밍부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서울 동성고, 비타민C샵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63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부산 동아고, 피지컬컴퓨팅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서울 선린인터넷고, Layer7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63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부산 동천고, TCD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철원 김화공업고, 3D메이커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63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부산 부일전자디자인고, SW인재개발부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/>
                        <a:t>통영 동웍고, C.M.D</a:t>
                      </a:r>
                      <a:endParaRPr sz="1000"/>
                    </a:p>
                  </a:txBody>
                  <a:tcPr marL="91425" marR="91425" marT="91425" marB="91425">
                    <a:lnL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2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33066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심사기준</a:t>
            </a:r>
            <a:endParaRPr sz="4800"/>
          </a:p>
        </p:txBody>
      </p:sp>
      <p:sp>
        <p:nvSpPr>
          <p:cNvPr id="186" name="Google Shape;186;p32"/>
          <p:cNvSpPr txBox="1">
            <a:spLocks noGrp="1"/>
          </p:cNvSpPr>
          <p:nvPr>
            <p:ph type="subTitle" idx="1"/>
          </p:nvPr>
        </p:nvSpPr>
        <p:spPr>
          <a:xfrm>
            <a:off x="85450" y="2735375"/>
            <a:ext cx="3564900" cy="2233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심사위원 개별 포스터 방문,심사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멘토 전문가 의견과 다를수 있음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187" name="Google Shape;187;p32"/>
          <p:cNvSpPr txBox="1">
            <a:spLocks noGrp="1"/>
          </p:cNvSpPr>
          <p:nvPr>
            <p:ph type="body" idx="2"/>
          </p:nvPr>
        </p:nvSpPr>
        <p:spPr>
          <a:xfrm>
            <a:off x="3821200" y="92525"/>
            <a:ext cx="5237400" cy="46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4191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3000"/>
              <a:buChar char="●"/>
            </a:pPr>
            <a:r>
              <a:rPr lang="en" sz="3000" b="1"/>
              <a:t>심사 기준</a:t>
            </a:r>
            <a:endParaRPr sz="3000" b="1"/>
          </a:p>
          <a:p>
            <a:pPr marL="914400" lvl="1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○"/>
            </a:pPr>
            <a:r>
              <a:rPr lang="en" sz="2400"/>
              <a:t>완성도 (40%)</a:t>
            </a:r>
            <a:endParaRPr sz="2400"/>
          </a:p>
          <a:p>
            <a:pPr marL="457200" lvl="0" indent="4572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" sz="2400"/>
              <a:t>: 결과물 시연</a:t>
            </a:r>
            <a:endParaRPr sz="2400"/>
          </a:p>
          <a:p>
            <a:pPr marL="914400" lvl="1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○"/>
            </a:pPr>
            <a:r>
              <a:rPr lang="en" sz="2400"/>
              <a:t>독창성 (20%)</a:t>
            </a:r>
            <a:endParaRPr sz="2400"/>
          </a:p>
          <a:p>
            <a:pPr marL="914400" lvl="1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○"/>
            </a:pPr>
            <a:r>
              <a:rPr lang="en" sz="2400"/>
              <a:t>난이도 (20%)</a:t>
            </a:r>
            <a:endParaRPr sz="2400"/>
          </a:p>
          <a:p>
            <a:pPr marL="914400" lvl="1" indent="-381000" algn="l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2400"/>
              <a:buChar char="○"/>
            </a:pPr>
            <a:r>
              <a:rPr lang="en" sz="2400"/>
              <a:t>발표 점수 (20%)</a:t>
            </a:r>
            <a:endParaRPr sz="24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3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33066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시상</a:t>
            </a:r>
            <a:endParaRPr sz="4800"/>
          </a:p>
        </p:txBody>
      </p:sp>
      <p:sp>
        <p:nvSpPr>
          <p:cNvPr id="193" name="Google Shape;193;p33"/>
          <p:cNvSpPr txBox="1">
            <a:spLocks noGrp="1"/>
          </p:cNvSpPr>
          <p:nvPr>
            <p:ph type="subTitle" idx="1"/>
          </p:nvPr>
        </p:nvSpPr>
        <p:spPr>
          <a:xfrm>
            <a:off x="85450" y="2735375"/>
            <a:ext cx="35649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예선 심사 점수는 반영되지않고,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본선 심사 점수로만 수상작 결정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</a:rPr>
              <a:t>* 제출 내용중 저작권 위반사항이 발견될 시, 모든 시상 결과가 취소될 수 있습니다.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94" name="Google Shape;194;p33"/>
          <p:cNvSpPr txBox="1">
            <a:spLocks noGrp="1"/>
          </p:cNvSpPr>
          <p:nvPr>
            <p:ph type="body" idx="2"/>
          </p:nvPr>
        </p:nvSpPr>
        <p:spPr>
          <a:xfrm>
            <a:off x="3821200" y="92525"/>
            <a:ext cx="5322900" cy="469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683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200"/>
              <a:buChar char="●"/>
            </a:pPr>
            <a:r>
              <a:rPr lang="en" sz="2200" b="1"/>
              <a:t>자립상 1개팀: 상장 및 부상 (150만원)</a:t>
            </a:r>
            <a:endParaRPr sz="2200" b="1"/>
          </a:p>
          <a:p>
            <a:pPr marL="457200" lvl="0" indent="-3683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200"/>
              <a:buChar char="●"/>
            </a:pPr>
            <a:r>
              <a:rPr lang="en" sz="2200" b="1"/>
              <a:t>단정상 2개팀: 상장 및 부상 (100만원)</a:t>
            </a:r>
            <a:endParaRPr sz="2200" b="1"/>
          </a:p>
          <a:p>
            <a:pPr marL="457200" lvl="0" indent="-3683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200"/>
              <a:buChar char="●"/>
            </a:pPr>
            <a:r>
              <a:rPr lang="en" sz="2200" b="1"/>
              <a:t>독행상 3개팀: 상장 및 부상 (50만원)</a:t>
            </a:r>
            <a:endParaRPr sz="2200" b="1"/>
          </a:p>
          <a:p>
            <a:pPr marL="457200" lvl="0" indent="-3683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200"/>
              <a:buChar char="●"/>
            </a:pPr>
            <a:r>
              <a:rPr lang="en" sz="2200" b="1"/>
              <a:t>장려상 9개팀: 상장 및 부상 (30만원)</a:t>
            </a:r>
            <a:endParaRPr sz="2200" b="1"/>
          </a:p>
          <a:p>
            <a:pPr marL="457200" lvl="0" indent="-368300" algn="l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2200"/>
              <a:buChar char="●"/>
            </a:pPr>
            <a:r>
              <a:rPr lang="en" sz="2200" b="1"/>
              <a:t>지도교사상: 본선 진출팀 지도교사</a:t>
            </a:r>
            <a:endParaRPr sz="2200"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4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33066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발표 및 시연 준비</a:t>
            </a:r>
            <a:endParaRPr sz="4800"/>
          </a:p>
        </p:txBody>
      </p:sp>
      <p:sp>
        <p:nvSpPr>
          <p:cNvPr id="200" name="Google Shape;200;p34"/>
          <p:cNvSpPr txBox="1">
            <a:spLocks noGrp="1"/>
          </p:cNvSpPr>
          <p:nvPr>
            <p:ph type="subTitle" idx="1"/>
          </p:nvPr>
        </p:nvSpPr>
        <p:spPr>
          <a:xfrm>
            <a:off x="85450" y="2735375"/>
            <a:ext cx="35649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포스터자료는 사전제출,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시제품은 발표일까지 준비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(문의) 042.630.4729</a:t>
            </a:r>
            <a:endParaRPr sz="1800">
              <a:solidFill>
                <a:schemeClr val="dk1"/>
              </a:solidFill>
            </a:endParaRPr>
          </a:p>
        </p:txBody>
      </p:sp>
      <p:sp>
        <p:nvSpPr>
          <p:cNvPr id="201" name="Google Shape;201;p34"/>
          <p:cNvSpPr txBox="1">
            <a:spLocks noGrp="1"/>
          </p:cNvSpPr>
          <p:nvPr>
            <p:ph type="body" idx="2"/>
          </p:nvPr>
        </p:nvSpPr>
        <p:spPr>
          <a:xfrm>
            <a:off x="3821200" y="321125"/>
            <a:ext cx="5237400" cy="469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포스터 발표 자료 제출</a:t>
            </a:r>
            <a:endParaRPr sz="2400" b="1"/>
          </a:p>
          <a:p>
            <a:pPr marL="914400" lvl="1" indent="-3429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7월 5일 오후 6시까지 제출</a:t>
            </a:r>
            <a:endParaRPr sz="1800"/>
          </a:p>
          <a:p>
            <a:pPr marL="914400" lvl="1" indent="-3429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A1(59.4x84.1), PDF파일</a:t>
            </a:r>
            <a:endParaRPr sz="1800"/>
          </a:p>
          <a:p>
            <a:pPr marL="914400" lvl="1" indent="-3429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wntjr94@wsu.ac.kr</a:t>
            </a:r>
            <a:endParaRPr sz="1800"/>
          </a:p>
          <a:p>
            <a:pPr marL="457200" lvl="0" indent="-3810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결과물 시연</a:t>
            </a:r>
            <a:endParaRPr sz="2400" b="1"/>
          </a:p>
          <a:p>
            <a:pPr marL="914400" lvl="1" indent="-342900" algn="l" rtl="0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SzPts val="1800"/>
              <a:buChar char="○"/>
            </a:pPr>
            <a:r>
              <a:rPr lang="en" sz="1800"/>
              <a:t>시제품 준비</a:t>
            </a:r>
            <a:endParaRPr sz="1800"/>
          </a:p>
          <a:p>
            <a:pPr marL="914400" lvl="1" indent="-342900" algn="l" rtl="0">
              <a:lnSpc>
                <a:spcPct val="150000"/>
              </a:lnSpc>
              <a:spcBef>
                <a:spcPts val="1000"/>
              </a:spcBef>
              <a:spcAft>
                <a:spcPts val="1000"/>
              </a:spcAft>
              <a:buSzPts val="1800"/>
              <a:buChar char="○"/>
            </a:pPr>
            <a:r>
              <a:rPr lang="en" sz="1800"/>
              <a:t>불가피할시 동영상 촬영으로 대체</a:t>
            </a:r>
            <a:endParaRPr sz="18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5"/>
          <p:cNvSpPr txBox="1">
            <a:spLocks noGrp="1"/>
          </p:cNvSpPr>
          <p:nvPr>
            <p:ph type="title"/>
          </p:nvPr>
        </p:nvSpPr>
        <p:spPr>
          <a:xfrm>
            <a:off x="265500" y="1092550"/>
            <a:ext cx="3306600" cy="1318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본선 대회</a:t>
            </a:r>
            <a:endParaRPr sz="4800"/>
          </a:p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/>
              <a:t>기타 행사</a:t>
            </a:r>
            <a:endParaRPr sz="4800"/>
          </a:p>
        </p:txBody>
      </p:sp>
      <p:sp>
        <p:nvSpPr>
          <p:cNvPr id="207" name="Google Shape;207;p35"/>
          <p:cNvSpPr txBox="1">
            <a:spLocks noGrp="1"/>
          </p:cNvSpPr>
          <p:nvPr>
            <p:ph type="body" idx="2"/>
          </p:nvPr>
        </p:nvSpPr>
        <p:spPr>
          <a:xfrm>
            <a:off x="3821200" y="-59875"/>
            <a:ext cx="5237400" cy="4693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XR 센터 견학, 체험</a:t>
            </a:r>
            <a:endParaRPr sz="2400" b="1"/>
          </a:p>
          <a:p>
            <a:pPr marL="457200" lvl="0" indent="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●"/>
            </a:pPr>
            <a:r>
              <a:rPr lang="en" sz="2400" b="1"/>
              <a:t>드론 체험</a:t>
            </a:r>
            <a:endParaRPr sz="2400"/>
          </a:p>
          <a:p>
            <a:pPr marL="457200" lvl="0" indent="0" algn="l" rtl="0">
              <a:lnSpc>
                <a:spcPct val="200000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400" b="1"/>
          </a:p>
          <a:p>
            <a:pPr marL="457200" lvl="0" indent="-381000" algn="l" rtl="0">
              <a:lnSpc>
                <a:spcPct val="200000"/>
              </a:lnSpc>
              <a:spcBef>
                <a:spcPts val="1000"/>
              </a:spcBef>
              <a:spcAft>
                <a:spcPts val="1000"/>
              </a:spcAft>
              <a:buSzPts val="2400"/>
              <a:buChar char="●"/>
            </a:pPr>
            <a:r>
              <a:rPr lang="en" sz="2400" b="1"/>
              <a:t>우송 대학교 재학생 SW PJT 시연</a:t>
            </a:r>
            <a:endParaRPr sz="2400"/>
          </a:p>
        </p:txBody>
      </p:sp>
      <p:pic>
        <p:nvPicPr>
          <p:cNvPr id="208" name="Google Shape;208;p35"/>
          <p:cNvPicPr preferRelativeResize="0"/>
          <p:nvPr/>
        </p:nvPicPr>
        <p:blipFill rotWithShape="1">
          <a:blip r:embed="rId3">
            <a:alphaModFix/>
          </a:blip>
          <a:srcRect r="10386"/>
          <a:stretch/>
        </p:blipFill>
        <p:spPr>
          <a:xfrm>
            <a:off x="5760550" y="774625"/>
            <a:ext cx="1527150" cy="10102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09" name="Google Shape;209;p3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71500" y="728625"/>
            <a:ext cx="1600371" cy="1056276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10" name="Google Shape;210;p35"/>
          <p:cNvGrpSpPr/>
          <p:nvPr/>
        </p:nvGrpSpPr>
        <p:grpSpPr>
          <a:xfrm>
            <a:off x="4087310" y="4080874"/>
            <a:ext cx="4873604" cy="875655"/>
            <a:chOff x="2292875" y="4175225"/>
            <a:chExt cx="5638788" cy="1345506"/>
          </a:xfrm>
        </p:grpSpPr>
        <p:pic>
          <p:nvPicPr>
            <p:cNvPr id="211" name="Google Shape;211;p3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2292875" y="4175225"/>
              <a:ext cx="1793998" cy="134549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2" name="Google Shape;212;p35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>
              <a:off x="4215275" y="4175225"/>
              <a:ext cx="1793998" cy="134550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13" name="Google Shape;213;p35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137675" y="4175225"/>
              <a:ext cx="1793988" cy="1345499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214" name="Google Shape;214;p35"/>
          <p:cNvPicPr preferRelativeResize="0"/>
          <p:nvPr/>
        </p:nvPicPr>
        <p:blipFill rotWithShape="1">
          <a:blip r:embed="rId8">
            <a:alphaModFix/>
          </a:blip>
          <a:srcRect b="18975"/>
          <a:stretch/>
        </p:blipFill>
        <p:spPr>
          <a:xfrm>
            <a:off x="5760538" y="2468863"/>
            <a:ext cx="1527150" cy="9280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5" name="Google Shape;215;p35"/>
          <p:cNvPicPr preferRelativeResize="0"/>
          <p:nvPr/>
        </p:nvPicPr>
        <p:blipFill rotWithShape="1">
          <a:blip r:embed="rId9">
            <a:alphaModFix/>
          </a:blip>
          <a:srcRect b="8784"/>
          <a:stretch/>
        </p:blipFill>
        <p:spPr>
          <a:xfrm>
            <a:off x="7433775" y="2478650"/>
            <a:ext cx="1527149" cy="9280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16" name="Google Shape;216;p35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7433775" y="786375"/>
            <a:ext cx="1527151" cy="1018085"/>
          </a:xfrm>
          <a:prstGeom prst="rect">
            <a:avLst/>
          </a:prstGeom>
          <a:noFill/>
          <a:ln>
            <a:noFill/>
          </a:ln>
        </p:spPr>
      </p:pic>
      <p:sp>
        <p:nvSpPr>
          <p:cNvPr id="217" name="Google Shape;217;p35"/>
          <p:cNvSpPr txBox="1">
            <a:spLocks noGrp="1"/>
          </p:cNvSpPr>
          <p:nvPr>
            <p:ph type="subTitle" idx="1"/>
          </p:nvPr>
        </p:nvSpPr>
        <p:spPr>
          <a:xfrm>
            <a:off x="85450" y="2430575"/>
            <a:ext cx="3564900" cy="134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본선 행사일 (7/13)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오후 1시 ~ 4시 운영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@ 엔디컷빌딩, XR센터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</a:endParaRPr>
          </a:p>
        </p:txBody>
      </p:sp>
      <p:sp>
        <p:nvSpPr>
          <p:cNvPr id="218" name="Google Shape;218;p35"/>
          <p:cNvSpPr txBox="1">
            <a:spLocks noGrp="1"/>
          </p:cNvSpPr>
          <p:nvPr>
            <p:ph type="subTitle" idx="1"/>
          </p:nvPr>
        </p:nvSpPr>
        <p:spPr>
          <a:xfrm>
            <a:off x="85450" y="4194075"/>
            <a:ext cx="3564900" cy="875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점심식사는 도시락 제공</a:t>
            </a:r>
            <a:endParaRPr sz="1800">
              <a:solidFill>
                <a:schemeClr val="dk1"/>
              </a:solidFill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1"/>
                </a:solidFill>
              </a:rPr>
              <a:t>5시, 대전역,터미널 방향 셔틀운행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219" name="Google Shape;219;p35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057622" y="2468875"/>
            <a:ext cx="1628139" cy="9280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436</Words>
  <Application>Microsoft Office PowerPoint</Application>
  <PresentationFormat>화면 슬라이드 쇼(16:9)</PresentationFormat>
  <Paragraphs>97</Paragraphs>
  <Slides>8</Slides>
  <Notes>8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2" baseType="lpstr">
      <vt:lpstr>Lato</vt:lpstr>
      <vt:lpstr>Arial</vt:lpstr>
      <vt:lpstr>Raleway</vt:lpstr>
      <vt:lpstr>Swiss</vt:lpstr>
      <vt:lpstr>본선 행사 안내</vt:lpstr>
      <vt:lpstr>예선 결과</vt:lpstr>
      <vt:lpstr>본선 안내</vt:lpstr>
      <vt:lpstr>본선 조편성</vt:lpstr>
      <vt:lpstr>심사기준</vt:lpstr>
      <vt:lpstr>시상</vt:lpstr>
      <vt:lpstr>발표 및 시연 준비</vt:lpstr>
      <vt:lpstr>본선 대회 기타 행사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본선 행사 안내</dc:title>
  <dc:creator>w201</dc:creator>
  <cp:lastModifiedBy>w201</cp:lastModifiedBy>
  <cp:revision>1</cp:revision>
  <dcterms:modified xsi:type="dcterms:W3CDTF">2019-06-13T08:46:31Z</dcterms:modified>
</cp:coreProperties>
</file>